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439" r:id="rId3"/>
    <p:sldId id="407" r:id="rId4"/>
    <p:sldId id="408" r:id="rId5"/>
    <p:sldId id="427" r:id="rId6"/>
    <p:sldId id="428" r:id="rId7"/>
    <p:sldId id="429" r:id="rId8"/>
    <p:sldId id="430" r:id="rId9"/>
    <p:sldId id="431" r:id="rId10"/>
    <p:sldId id="432" r:id="rId11"/>
    <p:sldId id="434" r:id="rId12"/>
    <p:sldId id="433" r:id="rId13"/>
    <p:sldId id="435" r:id="rId14"/>
    <p:sldId id="437" r:id="rId15"/>
    <p:sldId id="438" r:id="rId16"/>
    <p:sldId id="411" r:id="rId17"/>
    <p:sldId id="412" r:id="rId18"/>
    <p:sldId id="470" r:id="rId19"/>
    <p:sldId id="377" r:id="rId20"/>
    <p:sldId id="414" r:id="rId21"/>
    <p:sldId id="415" r:id="rId22"/>
    <p:sldId id="417" r:id="rId23"/>
    <p:sldId id="418" r:id="rId24"/>
    <p:sldId id="440" r:id="rId25"/>
    <p:sldId id="421" r:id="rId26"/>
    <p:sldId id="443" r:id="rId27"/>
    <p:sldId id="447" r:id="rId28"/>
    <p:sldId id="449" r:id="rId29"/>
    <p:sldId id="425" r:id="rId30"/>
    <p:sldId id="419" r:id="rId31"/>
    <p:sldId id="422" r:id="rId32"/>
    <p:sldId id="413" r:id="rId33"/>
    <p:sldId id="454" r:id="rId34"/>
    <p:sldId id="448" r:id="rId35"/>
    <p:sldId id="450" r:id="rId36"/>
    <p:sldId id="451" r:id="rId37"/>
    <p:sldId id="455" r:id="rId38"/>
    <p:sldId id="453" r:id="rId39"/>
    <p:sldId id="467" r:id="rId40"/>
    <p:sldId id="468" r:id="rId41"/>
    <p:sldId id="441" r:id="rId42"/>
    <p:sldId id="269" r:id="rId43"/>
    <p:sldId id="416" r:id="rId44"/>
    <p:sldId id="456" r:id="rId45"/>
    <p:sldId id="465" r:id="rId46"/>
    <p:sldId id="458" r:id="rId47"/>
    <p:sldId id="463" r:id="rId48"/>
    <p:sldId id="464" r:id="rId49"/>
    <p:sldId id="469" r:id="rId50"/>
    <p:sldId id="462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1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62" autoAdjust="0"/>
  </p:normalViewPr>
  <p:slideViewPr>
    <p:cSldViewPr snapToGrid="0" snapToObjects="1">
      <p:cViewPr varScale="1">
        <p:scale>
          <a:sx n="103" d="100"/>
          <a:sy n="103" d="100"/>
        </p:scale>
        <p:origin x="-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6813-0DC3-B54D-875A-8E529853B5E9}" type="datetimeFigureOut">
              <a:rPr lang="en-US" smtClean="0"/>
              <a:t>18-10-22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FC7D6-119D-7646-8DC7-4F7927D4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58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F1597-8CD8-D844-BA52-1CCF3EDE1B0B}" type="datetimeFigureOut">
              <a:rPr lang="en-US" smtClean="0"/>
              <a:t>18-10-22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FB8B2-23F0-0946-9266-1716EC551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1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6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25 total</a:t>
            </a:r>
            <a:r>
              <a:rPr lang="en-US" baseline="0" dirty="0" smtClean="0"/>
              <a:t> faculty</a:t>
            </a:r>
          </a:p>
          <a:p>
            <a:r>
              <a:rPr lang="en-US" baseline="0" dirty="0" smtClean="0"/>
              <a:t>1 19/25</a:t>
            </a:r>
          </a:p>
          <a:p>
            <a:r>
              <a:rPr lang="en-US" baseline="0" dirty="0" smtClean="0"/>
              <a:t>&gt;1 1525</a:t>
            </a:r>
          </a:p>
          <a:p>
            <a:r>
              <a:rPr lang="en-US" baseline="0" dirty="0" smtClean="0"/>
              <a:t>&gt;2 11/25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1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25 total</a:t>
            </a:r>
            <a:r>
              <a:rPr lang="en-US" baseline="0" dirty="0" smtClean="0"/>
              <a:t> faculty</a:t>
            </a:r>
          </a:p>
          <a:p>
            <a:r>
              <a:rPr lang="en-US" baseline="0" dirty="0" smtClean="0"/>
              <a:t>1 19/25</a:t>
            </a:r>
          </a:p>
          <a:p>
            <a:r>
              <a:rPr lang="en-US" baseline="0" dirty="0" smtClean="0"/>
              <a:t>&gt;1 1525</a:t>
            </a:r>
          </a:p>
          <a:p>
            <a:r>
              <a:rPr lang="en-US" baseline="0" dirty="0" smtClean="0"/>
              <a:t>&gt;2 11/25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1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1. Network models of metabolism and macromolecule expression. (a) a metabolic network is reconstructed from the microbe's annotated genome. (b) Metabolic flux (</a:t>
            </a:r>
            <a:r>
              <a:rPr lang="en-US" dirty="0" err="1" smtClean="0"/>
              <a:t>vj</a:t>
            </a:r>
            <a:r>
              <a:rPr lang="en-US" dirty="0" smtClean="0"/>
              <a:t>) is constrained by catalytic efficiency (</a:t>
            </a:r>
            <a:r>
              <a:rPr lang="en-US" dirty="0" err="1" smtClean="0"/>
              <a:t>kj</a:t>
            </a:r>
            <a:r>
              <a:rPr lang="en-US" dirty="0" smtClean="0"/>
              <a:t>) and enzyme abundance (</a:t>
            </a:r>
            <a:r>
              <a:rPr lang="en-US" dirty="0" err="1" smtClean="0"/>
              <a:t>ej</a:t>
            </a:r>
            <a:r>
              <a:rPr lang="en-US" dirty="0" smtClean="0"/>
              <a:t>). This general form can be reformulated [34]. (c) Macromolecule (xi) capacity is constrained based on its physical properties (</a:t>
            </a:r>
            <a:r>
              <a:rPr lang="en-US" dirty="0" err="1" smtClean="0"/>
              <a:t>aj</a:t>
            </a:r>
            <a:r>
              <a:rPr lang="en-US" dirty="0" smtClean="0"/>
              <a:t>) such as molecular weight and a total cell capacity (C). Macromolecule abundance can be computed using a macromolecule expression network (d), which can vary in level of detail, or from proteomics data (e). To constrain total mRNA, RNA-</a:t>
            </a:r>
            <a:r>
              <a:rPr lang="en-US" dirty="0" err="1" smtClean="0"/>
              <a:t>Seq</a:t>
            </a:r>
            <a:r>
              <a:rPr lang="en-US" smtClean="0"/>
              <a:t> is used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7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7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2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3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5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3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5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5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3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4783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31334"/>
            <a:ext cx="8229600" cy="5194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20E90-B7EC-EF40-A347-7AE0ED462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7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accent4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jpeg"/><Relationship Id="rId8" Type="http://schemas.openxmlformats.org/officeDocument/2006/relationships/image" Target="../media/image41.jpeg"/><Relationship Id="rId9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_2012.pd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8" y="3886200"/>
            <a:ext cx="8455821" cy="1730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Biochemistry is now ubiquitous: time to transition from reductionism to holism?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Greg Gloor</a:t>
            </a:r>
          </a:p>
          <a:p>
            <a:r>
              <a:rPr lang="en-US" sz="2400" dirty="0" smtClean="0"/>
              <a:t>Department of Biochemistry</a:t>
            </a:r>
          </a:p>
          <a:p>
            <a:r>
              <a:rPr lang="en-US" sz="2400" dirty="0" smtClean="0"/>
              <a:t>The University </a:t>
            </a:r>
            <a:r>
              <a:rPr lang="en-US" sz="2400" dirty="0" smtClean="0"/>
              <a:t>of Western Ontario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39163" y="1417638"/>
            <a:ext cx="492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🐯</a:t>
            </a:r>
          </a:p>
          <a:p>
            <a:pPr eaLnBrk="1" hangingPunct="1"/>
            <a:r>
              <a:rPr lang="en-US" sz="1800"/>
              <a:t>🐞</a:t>
            </a:r>
          </a:p>
          <a:p>
            <a:pPr eaLnBrk="1" hangingPunct="1"/>
            <a:r>
              <a:rPr lang="en-US" sz="1800"/>
              <a:t>👽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66112" y="5791216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ggloor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compositions/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153623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1728556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54748" y="4703491"/>
            <a:ext cx="3690406" cy="980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1272176" y="4764972"/>
            <a:ext cx="3704048" cy="9191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23372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728556" y="4764972"/>
            <a:ext cx="3679093" cy="11870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962307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7340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869662" y="4764972"/>
            <a:ext cx="3739324" cy="7708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alphaModFix amt="19000"/>
          </a:blip>
          <a:stretch>
            <a:fillRect/>
          </a:stretch>
        </p:blipFill>
        <p:spPr>
          <a:xfrm>
            <a:off x="2434089" y="4764972"/>
            <a:ext cx="3692289" cy="91013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13746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2575" y="4703491"/>
            <a:ext cx="3670147" cy="138888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5608986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51058" y="5891390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312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03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1728556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54748" y="4703491"/>
            <a:ext cx="3690406" cy="980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1272176" y="4764972"/>
            <a:ext cx="3704048" cy="9191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23372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728556" y="4764972"/>
            <a:ext cx="3679093" cy="11870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962307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7340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869662" y="4764972"/>
            <a:ext cx="3739324" cy="7708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alphaModFix amt="19000"/>
          </a:blip>
          <a:stretch>
            <a:fillRect/>
          </a:stretch>
        </p:blipFill>
        <p:spPr>
          <a:xfrm>
            <a:off x="2434089" y="4764972"/>
            <a:ext cx="3692289" cy="91013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13746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/>
          <p:cNvPicPr>
            <a:picLocks noChangeAspect="1"/>
          </p:cNvPicPr>
          <p:nvPr/>
        </p:nvPicPr>
        <p:blipFill rotWithShape="1">
          <a:blip r:embed="rId8"/>
          <a:srcRect l="1789" r="1078"/>
          <a:stretch/>
        </p:blipFill>
        <p:spPr>
          <a:xfrm>
            <a:off x="3220536" y="1317306"/>
            <a:ext cx="3176295" cy="30438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51058" y="5891390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312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6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1728556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54748" y="4703491"/>
            <a:ext cx="3690406" cy="980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1272176" y="4764972"/>
            <a:ext cx="3704048" cy="9191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23372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728556" y="4764972"/>
            <a:ext cx="3679093" cy="11870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962307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7340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869662" y="4764972"/>
            <a:ext cx="3739324" cy="7708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alphaModFix amt="19000"/>
          </a:blip>
          <a:stretch>
            <a:fillRect/>
          </a:stretch>
        </p:blipFill>
        <p:spPr>
          <a:xfrm>
            <a:off x="2434089" y="4764972"/>
            <a:ext cx="3692289" cy="91013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13746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2575" y="4703491"/>
            <a:ext cx="3670147" cy="138888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5432601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/>
          <p:cNvPicPr>
            <a:picLocks noChangeAspect="1"/>
          </p:cNvPicPr>
          <p:nvPr/>
        </p:nvPicPr>
        <p:blipFill rotWithShape="1">
          <a:blip r:embed="rId9">
            <a:alphaModFix amt="53000"/>
          </a:blip>
          <a:srcRect l="1789" r="1078"/>
          <a:stretch/>
        </p:blipFill>
        <p:spPr>
          <a:xfrm>
            <a:off x="4196059" y="3691149"/>
            <a:ext cx="1091616" cy="10461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51058" y="5891390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312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80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1728556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54748" y="4703491"/>
            <a:ext cx="3690406" cy="980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1272176" y="4764972"/>
            <a:ext cx="3704048" cy="9191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23372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728556" y="4764972"/>
            <a:ext cx="3679093" cy="11870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962307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7340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869662" y="4764972"/>
            <a:ext cx="3739324" cy="7708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alphaModFix amt="19000"/>
          </a:blip>
          <a:stretch>
            <a:fillRect/>
          </a:stretch>
        </p:blipFill>
        <p:spPr>
          <a:xfrm>
            <a:off x="2434089" y="4764972"/>
            <a:ext cx="3692289" cy="91013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13746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alphaModFix amt="21000"/>
          </a:blip>
          <a:stretch>
            <a:fillRect/>
          </a:stretch>
        </p:blipFill>
        <p:spPr>
          <a:xfrm>
            <a:off x="3572575" y="4703491"/>
            <a:ext cx="3670147" cy="1388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4158756" y="4703491"/>
            <a:ext cx="3722088" cy="89766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5773612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432601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3233" y="4764972"/>
            <a:ext cx="3845154" cy="924157"/>
          </a:xfrm>
          <a:prstGeom prst="rect">
            <a:avLst/>
          </a:prstGeom>
        </p:spPr>
      </p:pic>
      <p:pic>
        <p:nvPicPr>
          <p:cNvPr id="24" name="Content Placeholder 5"/>
          <p:cNvPicPr>
            <a:picLocks noChangeAspect="1"/>
          </p:cNvPicPr>
          <p:nvPr/>
        </p:nvPicPr>
        <p:blipFill rotWithShape="1">
          <a:blip r:embed="rId11">
            <a:alphaModFix amt="53000"/>
          </a:blip>
          <a:srcRect l="1789" r="1078"/>
          <a:stretch/>
        </p:blipFill>
        <p:spPr>
          <a:xfrm>
            <a:off x="4196059" y="3702907"/>
            <a:ext cx="1091616" cy="10461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51058" y="5891390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218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65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1728556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54748" y="4703491"/>
            <a:ext cx="3690406" cy="980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1272176" y="4764972"/>
            <a:ext cx="3704048" cy="9191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23372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728556" y="4764972"/>
            <a:ext cx="3679093" cy="11870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962307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7340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869662" y="4764972"/>
            <a:ext cx="3739324" cy="7708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alphaModFix amt="19000"/>
          </a:blip>
          <a:stretch>
            <a:fillRect/>
          </a:stretch>
        </p:blipFill>
        <p:spPr>
          <a:xfrm>
            <a:off x="2434089" y="4764972"/>
            <a:ext cx="3692289" cy="91013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13746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alphaModFix amt="21000"/>
          </a:blip>
          <a:stretch>
            <a:fillRect/>
          </a:stretch>
        </p:blipFill>
        <p:spPr>
          <a:xfrm>
            <a:off x="3572575" y="4703491"/>
            <a:ext cx="3670147" cy="1388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4158756" y="4703491"/>
            <a:ext cx="3722088" cy="89766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5773612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432601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alphaModFix amt="19000"/>
          </a:blip>
          <a:stretch>
            <a:fillRect/>
          </a:stretch>
        </p:blipFill>
        <p:spPr>
          <a:xfrm>
            <a:off x="3973233" y="4764972"/>
            <a:ext cx="3845154" cy="92415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6219984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1139" y="5239038"/>
            <a:ext cx="3080827" cy="12847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3696" y="4550657"/>
            <a:ext cx="3572575" cy="710822"/>
          </a:xfrm>
          <a:prstGeom prst="rect">
            <a:avLst/>
          </a:prstGeom>
        </p:spPr>
      </p:pic>
      <p:pic>
        <p:nvPicPr>
          <p:cNvPr id="25" name="Content Placeholder 5"/>
          <p:cNvPicPr>
            <a:picLocks noChangeAspect="1"/>
          </p:cNvPicPr>
          <p:nvPr/>
        </p:nvPicPr>
        <p:blipFill rotWithShape="1">
          <a:blip r:embed="rId13">
            <a:alphaModFix amt="53000"/>
          </a:blip>
          <a:srcRect l="1789" r="1078"/>
          <a:stretch/>
        </p:blipFill>
        <p:spPr>
          <a:xfrm>
            <a:off x="4196059" y="3691149"/>
            <a:ext cx="1091616" cy="10461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477729" y="4896769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80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99733" y="5891390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132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3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1728556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54748" y="4703491"/>
            <a:ext cx="3690406" cy="980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1272176" y="4764972"/>
            <a:ext cx="3704048" cy="9191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23372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728556" y="4764972"/>
            <a:ext cx="3679093" cy="11870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962307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7340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869662" y="4764972"/>
            <a:ext cx="3739324" cy="7708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alphaModFix amt="19000"/>
          </a:blip>
          <a:stretch>
            <a:fillRect/>
          </a:stretch>
        </p:blipFill>
        <p:spPr>
          <a:xfrm>
            <a:off x="2434089" y="4764972"/>
            <a:ext cx="3692289" cy="91013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13746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alphaModFix amt="21000"/>
          </a:blip>
          <a:stretch>
            <a:fillRect/>
          </a:stretch>
        </p:blipFill>
        <p:spPr>
          <a:xfrm>
            <a:off x="3572575" y="4703491"/>
            <a:ext cx="3670147" cy="1388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4158756" y="4703491"/>
            <a:ext cx="3722088" cy="89766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5773612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432601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alphaModFix amt="19000"/>
          </a:blip>
          <a:stretch>
            <a:fillRect/>
          </a:stretch>
        </p:blipFill>
        <p:spPr>
          <a:xfrm>
            <a:off x="3973233" y="4764972"/>
            <a:ext cx="3845154" cy="92415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6219984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alphaModFix amt="18000"/>
          </a:blip>
          <a:stretch>
            <a:fillRect/>
          </a:stretch>
        </p:blipFill>
        <p:spPr>
          <a:xfrm>
            <a:off x="4821139" y="5239038"/>
            <a:ext cx="3080827" cy="12847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alphaModFix amt="18000"/>
          </a:blip>
          <a:stretch>
            <a:fillRect/>
          </a:stretch>
        </p:blipFill>
        <p:spPr>
          <a:xfrm>
            <a:off x="4433696" y="4550657"/>
            <a:ext cx="3572575" cy="7108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5963" y="4712890"/>
            <a:ext cx="3751083" cy="146636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6678115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Content Placeholder 5"/>
          <p:cNvPicPr>
            <a:picLocks noChangeAspect="1"/>
          </p:cNvPicPr>
          <p:nvPr/>
        </p:nvPicPr>
        <p:blipFill rotWithShape="1">
          <a:blip r:embed="rId14">
            <a:alphaModFix amt="53000"/>
          </a:blip>
          <a:srcRect l="1789" r="1078"/>
          <a:stretch/>
        </p:blipFill>
        <p:spPr>
          <a:xfrm>
            <a:off x="4196059" y="3691149"/>
            <a:ext cx="1091616" cy="104610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69021" y="5891390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34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72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I’ve worked on</a:t>
            </a:r>
            <a:endParaRPr lang="en-US" dirty="0"/>
          </a:p>
        </p:txBody>
      </p:sp>
      <p:pic>
        <p:nvPicPr>
          <p:cNvPr id="6" name="Content Placeholder 5" descr="wordcloud-topics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5" t="11489" r="17313" b="16996"/>
          <a:stretch/>
        </p:blipFill>
        <p:spPr>
          <a:xfrm>
            <a:off x="1208899" y="1039142"/>
            <a:ext cx="6737237" cy="51044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8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I’ve worked with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10" name="Content Placeholder 9" descr="wordcloud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 t="7770" r="29219" b="22625"/>
          <a:stretch/>
        </p:blipFill>
        <p:spPr>
          <a:xfrm>
            <a:off x="2356675" y="932999"/>
            <a:ext cx="4465195" cy="5423351"/>
          </a:xfrm>
        </p:spPr>
      </p:pic>
    </p:spTree>
    <p:extLst>
      <p:ext uri="{BB962C8B-B14F-4D97-AF65-F5344CB8AC3E}">
        <p14:creationId xmlns:p14="http://schemas.microsoft.com/office/powerpoint/2010/main" val="351429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service and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Awards:</a:t>
            </a:r>
          </a:p>
          <a:p>
            <a:pPr lvl="1"/>
            <a:r>
              <a:rPr lang="en-US" dirty="0" smtClean="0"/>
              <a:t>Faculty Scholar 2011-13</a:t>
            </a:r>
          </a:p>
          <a:p>
            <a:pPr lvl="1"/>
            <a:r>
              <a:rPr lang="en-US" dirty="0" smtClean="0"/>
              <a:t>4 teaching awards (USC, </a:t>
            </a:r>
            <a:r>
              <a:rPr lang="en-US" dirty="0" err="1" smtClean="0"/>
              <a:t>Schulich</a:t>
            </a:r>
            <a:r>
              <a:rPr lang="en-US" dirty="0" smtClean="0"/>
              <a:t>, Magee)</a:t>
            </a:r>
          </a:p>
          <a:p>
            <a:pPr lvl="1"/>
            <a:r>
              <a:rPr lang="en-US" dirty="0" smtClean="0"/>
              <a:t>MRC Scholar</a:t>
            </a:r>
          </a:p>
          <a:p>
            <a:pPr lvl="1"/>
            <a:r>
              <a:rPr lang="en-US" dirty="0" smtClean="0"/>
              <a:t>NCIC K.M. Hunter Fellowship</a:t>
            </a:r>
          </a:p>
          <a:p>
            <a:r>
              <a:rPr lang="en-US" dirty="0" smtClean="0"/>
              <a:t>Teaching</a:t>
            </a:r>
          </a:p>
          <a:p>
            <a:pPr lvl="1"/>
            <a:r>
              <a:rPr lang="en-US" dirty="0" smtClean="0"/>
              <a:t>Taught in 1</a:t>
            </a:r>
            <a:r>
              <a:rPr lang="en-US" baseline="30000" dirty="0" smtClean="0"/>
              <a:t>st</a:t>
            </a:r>
            <a:r>
              <a:rPr lang="en-US" dirty="0" smtClean="0"/>
              <a:t> year meds, honors </a:t>
            </a:r>
            <a:r>
              <a:rPr lang="en-US" dirty="0" err="1" smtClean="0"/>
              <a:t>Biochem</a:t>
            </a:r>
            <a:r>
              <a:rPr lang="en-US" dirty="0" smtClean="0"/>
              <a:t>, grad </a:t>
            </a:r>
            <a:r>
              <a:rPr lang="en-US" dirty="0" err="1" smtClean="0"/>
              <a:t>Biochem</a:t>
            </a:r>
            <a:r>
              <a:rPr lang="en-US" dirty="0" smtClean="0"/>
              <a:t>, Comp </a:t>
            </a:r>
            <a:r>
              <a:rPr lang="en-US" dirty="0" err="1" smtClean="0"/>
              <a:t>Sci</a:t>
            </a:r>
            <a:r>
              <a:rPr lang="en-US" dirty="0" smtClean="0"/>
              <a:t>, Business</a:t>
            </a:r>
          </a:p>
          <a:p>
            <a:r>
              <a:rPr lang="en-US" dirty="0" smtClean="0"/>
              <a:t>External</a:t>
            </a:r>
          </a:p>
          <a:p>
            <a:pPr lvl="1"/>
            <a:r>
              <a:rPr lang="en-US" dirty="0" smtClean="0"/>
              <a:t>28 invited outside lectures (Cambridge, Harvard, </a:t>
            </a:r>
            <a:r>
              <a:rPr lang="en-US" dirty="0" err="1" smtClean="0"/>
              <a:t>Tromso</a:t>
            </a:r>
            <a:r>
              <a:rPr lang="en-US" dirty="0" smtClean="0"/>
              <a:t>, Nairobi, Zhenjiang)</a:t>
            </a:r>
          </a:p>
          <a:p>
            <a:pPr lvl="1"/>
            <a:r>
              <a:rPr lang="en-US" dirty="0" smtClean="0"/>
              <a:t>Active collaborations (</a:t>
            </a:r>
            <a:r>
              <a:rPr lang="en-US" dirty="0" err="1" smtClean="0"/>
              <a:t>Egozcue</a:t>
            </a:r>
            <a:r>
              <a:rPr lang="en-US" dirty="0" smtClean="0"/>
              <a:t>/</a:t>
            </a:r>
            <a:r>
              <a:rPr lang="en-US" dirty="0" err="1" smtClean="0"/>
              <a:t>Glahn</a:t>
            </a:r>
            <a:r>
              <a:rPr lang="en-US" dirty="0" smtClean="0"/>
              <a:t>, Quinn, </a:t>
            </a:r>
            <a:r>
              <a:rPr lang="en-US" dirty="0" err="1" smtClean="0"/>
              <a:t>Edgell</a:t>
            </a:r>
            <a:r>
              <a:rPr lang="en-US" dirty="0" smtClean="0"/>
              <a:t>, Reid, Burton, Allen-</a:t>
            </a:r>
            <a:r>
              <a:rPr lang="en-US" dirty="0" err="1" smtClean="0"/>
              <a:t>Vercoe</a:t>
            </a:r>
            <a:r>
              <a:rPr lang="en-US" dirty="0" smtClean="0"/>
              <a:t>, Finn, Spence)</a:t>
            </a:r>
          </a:p>
          <a:p>
            <a:pPr lvl="1"/>
            <a:r>
              <a:rPr lang="en-US" dirty="0" smtClean="0"/>
              <a:t>7 conference workshops (5 organized)</a:t>
            </a:r>
          </a:p>
          <a:p>
            <a:pPr lvl="1"/>
            <a:r>
              <a:rPr lang="en-US" dirty="0" smtClean="0"/>
              <a:t>Media: BBC radio, CBC (Radio and TV), CTV, AM radio, </a:t>
            </a:r>
            <a:r>
              <a:rPr lang="en-US" dirty="0" err="1" smtClean="0"/>
              <a:t>Reddit</a:t>
            </a:r>
            <a:r>
              <a:rPr lang="en-US" dirty="0" smtClean="0"/>
              <a:t> AMA, London Press Club, various print</a:t>
            </a:r>
          </a:p>
          <a:p>
            <a:r>
              <a:rPr lang="en-US" dirty="0" smtClean="0"/>
              <a:t>Papers and Grants</a:t>
            </a:r>
          </a:p>
          <a:p>
            <a:pPr lvl="1"/>
            <a:r>
              <a:rPr lang="en-US" dirty="0" smtClean="0"/>
              <a:t>121 peer reviewed papers (44 SA,FA)</a:t>
            </a:r>
          </a:p>
          <a:p>
            <a:pPr lvl="1"/>
            <a:r>
              <a:rPr lang="en-US" dirty="0" smtClean="0"/>
              <a:t>Grants from MRC (Operating), NSERC (Discovery, Engage), CIHR (</a:t>
            </a:r>
            <a:r>
              <a:rPr lang="en-US" dirty="0" err="1"/>
              <a:t>Project,Team,</a:t>
            </a:r>
            <a:r>
              <a:rPr lang="en-US" dirty="0" err="1" smtClean="0"/>
              <a:t>Network</a:t>
            </a:r>
            <a:r>
              <a:rPr lang="en-US" dirty="0" smtClean="0"/>
              <a:t>), Weston, OCE, AAFC, SEAMO, OGI, CRS, NIH, Industry</a:t>
            </a:r>
          </a:p>
          <a:p>
            <a:r>
              <a:rPr lang="en-US" dirty="0" smtClean="0"/>
              <a:t>Service</a:t>
            </a:r>
          </a:p>
          <a:p>
            <a:pPr lvl="1"/>
            <a:r>
              <a:rPr lang="en-US" dirty="0" smtClean="0"/>
              <a:t>Reviewed for CIHR, MRC, </a:t>
            </a:r>
            <a:r>
              <a:rPr lang="en-US" dirty="0" err="1" smtClean="0"/>
              <a:t>Crohn’s</a:t>
            </a:r>
            <a:r>
              <a:rPr lang="en-US" dirty="0" smtClean="0"/>
              <a:t> &amp; Colitis, OGI, CRC, IODE, NCIC, Jesse’s Journey, PIR, Section Editor </a:t>
            </a:r>
            <a:r>
              <a:rPr lang="en-US" dirty="0" err="1" smtClean="0"/>
              <a:t>Microbiome</a:t>
            </a:r>
            <a:endParaRPr lang="en-US" dirty="0" smtClean="0"/>
          </a:p>
          <a:p>
            <a:pPr lvl="1"/>
            <a:r>
              <a:rPr lang="en-US" dirty="0" smtClean="0"/>
              <a:t>Grad Chair, SCITS, SUWWW, SUPR-G, P&amp;T, Selection/Chair search, Mol. Bio program, UMEC appeals, ISSTF-accreditation</a:t>
            </a:r>
          </a:p>
          <a:p>
            <a:r>
              <a:rPr lang="en-US" dirty="0" smtClean="0"/>
              <a:t>Personal</a:t>
            </a:r>
          </a:p>
          <a:p>
            <a:pPr lvl="1"/>
            <a:r>
              <a:rPr lang="en-US" dirty="0" smtClean="0"/>
              <a:t>Baseball/Hockey coach 15 years. Level 2 baseball coach, Level 3 (Provincial) Umpire, CSIA Level 1, PADI OW</a:t>
            </a:r>
          </a:p>
          <a:p>
            <a:pPr lvl="1"/>
            <a:r>
              <a:rPr lang="en-US" dirty="0" smtClean="0"/>
              <a:t>Proud husband, father, grandfather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45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projects in one slide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00253" y="3249504"/>
            <a:ext cx="14412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Our assumptions </a:t>
            </a:r>
            <a:r>
              <a:rPr lang="en-US" sz="1400" dirty="0" smtClean="0"/>
              <a:t>do not </a:t>
            </a:r>
            <a:r>
              <a:rPr lang="en-US" sz="1400" dirty="0" smtClean="0"/>
              <a:t>fit the data</a:t>
            </a:r>
          </a:p>
          <a:p>
            <a:endParaRPr lang="en-US" sz="1400" dirty="0"/>
          </a:p>
          <a:p>
            <a:r>
              <a:rPr lang="en-US" sz="1400" dirty="0" smtClean="0"/>
              <a:t>Are the data we get from our instruments wrong–or are the assumptions wrong?</a:t>
            </a:r>
            <a:endParaRPr lang="en-US" sz="20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617" b="-1617"/>
          <a:stretch>
            <a:fillRect/>
          </a:stretch>
        </p:blipFill>
        <p:spPr>
          <a:xfrm>
            <a:off x="1001502" y="2031336"/>
            <a:ext cx="5530968" cy="3491353"/>
          </a:xfrm>
        </p:spPr>
      </p:pic>
    </p:spTree>
    <p:extLst>
      <p:ext uri="{BB962C8B-B14F-4D97-AF65-F5344CB8AC3E}">
        <p14:creationId xmlns:p14="http://schemas.microsoft.com/office/powerpoint/2010/main" val="143853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bit about me</a:t>
            </a:r>
          </a:p>
          <a:p>
            <a:r>
              <a:rPr lang="en-US" dirty="0" smtClean="0"/>
              <a:t>A bit about the landscape</a:t>
            </a:r>
          </a:p>
          <a:p>
            <a:r>
              <a:rPr lang="en-US" dirty="0" smtClean="0"/>
              <a:t>Vision for the future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969" y="2184614"/>
            <a:ext cx="4308831" cy="3941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7577" y="6217850"/>
            <a:ext cx="82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XKCD.com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8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landscape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-23644" b="-23644"/>
          <a:stretch>
            <a:fillRect/>
          </a:stretch>
        </p:blipFill>
        <p:spPr>
          <a:xfrm>
            <a:off x="532399" y="1225837"/>
            <a:ext cx="8229600" cy="519483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Landscape: Priorities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006" r="-4006"/>
          <a:stretch>
            <a:fillRect/>
          </a:stretch>
        </p:blipFill>
        <p:spPr>
          <a:xfrm>
            <a:off x="348579" y="931334"/>
            <a:ext cx="3567937" cy="225221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050" y="931334"/>
            <a:ext cx="3326400" cy="226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045" y="3282561"/>
            <a:ext cx="3510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Create a world-class research and scholarship culture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7632" y="3296461"/>
            <a:ext cx="353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Provide Canada's best education for tomorrow's global leaders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000183"/>
            <a:ext cx="3184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Engage alumni, community, institutional and international partners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06050" y="6000183"/>
            <a:ext cx="3358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Generate and invest new resources in support of excellence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32183"/>
            <a:ext cx="3326400" cy="226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721" y="3792000"/>
            <a:ext cx="3326400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Schulich</a:t>
            </a:r>
            <a:r>
              <a:rPr lang="en-US" dirty="0"/>
              <a:t> School of Medicine &amp; Dentistry will be a global leader in optimizing life-long health through innovations in research, education and active engagement with our communities</a:t>
            </a:r>
            <a:r>
              <a:rPr lang="en-US" dirty="0" smtClean="0"/>
              <a:t>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114300" indent="0" algn="just">
              <a:buNone/>
            </a:pPr>
            <a:r>
              <a:rPr lang="en-US" sz="2000" dirty="0"/>
              <a:t>The </a:t>
            </a:r>
            <a:r>
              <a:rPr lang="en-US" sz="2000" dirty="0" err="1"/>
              <a:t>Schulich</a:t>
            </a:r>
            <a:r>
              <a:rPr lang="en-US" sz="2000" dirty="0"/>
              <a:t> School of Medicine &amp; Dentistry provides outstanding education within a research-intensive, distributed learning environment where tomorrow’s physicians, dentists, health researchers and other scholars learn to be socially responsible leaders in the advancement of human health locally, regionally and globally.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7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Shulich</a:t>
            </a:r>
            <a:r>
              <a:rPr lang="en-US" dirty="0" smtClean="0"/>
              <a:t> Optimizing Life-Long Health 2011-2021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69" y="1608346"/>
            <a:ext cx="1498600" cy="11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12" y="1219112"/>
            <a:ext cx="1498600" cy="111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782" y="3490662"/>
            <a:ext cx="1498600" cy="111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493" y="5000983"/>
            <a:ext cx="1498600" cy="111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0" y="5080416"/>
            <a:ext cx="1498600" cy="111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520" y="3490662"/>
            <a:ext cx="1498600" cy="1117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305" y="1875046"/>
            <a:ext cx="1498600" cy="850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200" y="2677862"/>
            <a:ext cx="25019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5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Biochemistry Department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1334"/>
            <a:ext cx="8229600" cy="44413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5700" dirty="0"/>
              <a:t>To advance the understanding of the molecular basis of health and disease </a:t>
            </a:r>
            <a:r>
              <a:rPr lang="en-US" sz="5700" dirty="0" smtClean="0"/>
              <a:t>through excellence </a:t>
            </a:r>
            <a:r>
              <a:rPr lang="en-US" sz="5700" dirty="0"/>
              <a:t>in research and </a:t>
            </a:r>
            <a:r>
              <a:rPr lang="en-US" sz="5700" dirty="0" smtClean="0"/>
              <a:t>education</a:t>
            </a:r>
            <a:r>
              <a:rPr lang="en-US" sz="5700" baseline="30000" dirty="0" smtClean="0"/>
              <a:t>1</a:t>
            </a:r>
          </a:p>
          <a:p>
            <a:pPr marL="0" indent="0">
              <a:buNone/>
            </a:pPr>
            <a:endParaRPr lang="en-US" sz="4000" dirty="0" smtClean="0"/>
          </a:p>
          <a:p>
            <a:pPr lvl="1"/>
            <a:r>
              <a:rPr lang="en-US" dirty="0"/>
              <a:t>Advance scientific discoveries through our successful research </a:t>
            </a:r>
            <a:r>
              <a:rPr lang="en-US" dirty="0" smtClean="0"/>
              <a:t>programs</a:t>
            </a:r>
            <a:endParaRPr lang="en-US" dirty="0"/>
          </a:p>
          <a:p>
            <a:pPr lvl="1"/>
            <a:r>
              <a:rPr lang="en-US" dirty="0"/>
              <a:t>Participate in the scientific education of undergraduate </a:t>
            </a:r>
            <a:r>
              <a:rPr lang="en-US" dirty="0" smtClean="0"/>
              <a:t>students</a:t>
            </a:r>
            <a:endParaRPr lang="en-US" dirty="0"/>
          </a:p>
          <a:p>
            <a:pPr lvl="1"/>
            <a:r>
              <a:rPr lang="en-US" dirty="0"/>
              <a:t>Provide high-quality research training for graduate students and post-doctoral </a:t>
            </a:r>
            <a:r>
              <a:rPr lang="en-US" dirty="0" smtClean="0"/>
              <a:t>researchers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21639" y="5736830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1-Biochemistry self study: 2-Biochemistry web site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931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2" r="-193"/>
          <a:stretch/>
        </p:blipFill>
        <p:spPr>
          <a:xfrm>
            <a:off x="1178560" y="683802"/>
            <a:ext cx="3586480" cy="575459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 our priorities with those of our Institution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28627" y="2262598"/>
            <a:ext cx="30111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Everything is a bargain</a:t>
            </a:r>
          </a:p>
          <a:p>
            <a:endParaRPr lang="en-US" dirty="0"/>
          </a:p>
          <a:p>
            <a:r>
              <a:rPr lang="en-US" dirty="0" smtClean="0"/>
              <a:t>If we want something we have to be willing to give something in return</a:t>
            </a:r>
          </a:p>
          <a:p>
            <a:endParaRPr lang="en-US" dirty="0"/>
          </a:p>
          <a:p>
            <a:r>
              <a:rPr lang="en-US" dirty="0" smtClean="0"/>
              <a:t>What do we want?</a:t>
            </a:r>
          </a:p>
          <a:p>
            <a:endParaRPr lang="en-US" dirty="0"/>
          </a:p>
          <a:p>
            <a:r>
              <a:rPr lang="en-US" dirty="0" smtClean="0"/>
              <a:t>What do we have to give?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 we align?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13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9" r="1918"/>
          <a:stretch/>
        </p:blipFill>
        <p:spPr>
          <a:xfrm>
            <a:off x="457200" y="1464167"/>
            <a:ext cx="2986977" cy="3926323"/>
          </a:xfrm>
        </p:spPr>
      </p:pic>
    </p:spTree>
    <p:extLst>
      <p:ext uri="{BB962C8B-B14F-4D97-AF65-F5344CB8AC3E}">
        <p14:creationId xmlns:p14="http://schemas.microsoft.com/office/powerpoint/2010/main" val="414434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 we align?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31237" y="1130539"/>
            <a:ext cx="50210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Create knowledge in the science of health across the life span and foster a strong culture of research</a:t>
            </a:r>
          </a:p>
          <a:p>
            <a:r>
              <a:rPr lang="en-US" sz="2000" dirty="0" smtClean="0"/>
              <a:t>Strengthen research knowledge translation and implementation to achieve health benefits for individuals and populations</a:t>
            </a:r>
          </a:p>
          <a:p>
            <a:r>
              <a:rPr lang="en-US" sz="2000" dirty="0" smtClean="0"/>
              <a:t>Excel as a destination of choice for exceptional education and learning</a:t>
            </a:r>
          </a:p>
          <a:p>
            <a:r>
              <a:rPr lang="en-US" sz="2000" dirty="0" smtClean="0"/>
              <a:t>Strengthen and develop sustainable regional and international partnerships and networks</a:t>
            </a:r>
          </a:p>
          <a:p>
            <a:r>
              <a:rPr lang="en-US" sz="2000" dirty="0" smtClean="0"/>
              <a:t>Foster the growth and success of faculty and staff</a:t>
            </a:r>
          </a:p>
          <a:p>
            <a:r>
              <a:rPr lang="en-US" sz="2000" dirty="0" smtClean="0"/>
              <a:t>Enhance communications, marketing and engagement for greater impact</a:t>
            </a:r>
          </a:p>
          <a:p>
            <a:r>
              <a:rPr lang="en-US" sz="2000" dirty="0" smtClean="0"/>
              <a:t>Be fiscally responsible, supporting the vision and mission of the School</a:t>
            </a:r>
            <a:endParaRPr lang="en-US" sz="2000" dirty="0"/>
          </a:p>
        </p:txBody>
      </p:sp>
      <p:pic>
        <p:nvPicPr>
          <p:cNvPr id="13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9" r="1918"/>
          <a:stretch/>
        </p:blipFill>
        <p:spPr>
          <a:xfrm>
            <a:off x="457200" y="1464167"/>
            <a:ext cx="2986977" cy="3926323"/>
          </a:xfrm>
        </p:spPr>
      </p:pic>
      <p:sp>
        <p:nvSpPr>
          <p:cNvPr id="6" name="Rectangle 5"/>
          <p:cNvSpPr/>
          <p:nvPr/>
        </p:nvSpPr>
        <p:spPr>
          <a:xfrm>
            <a:off x="3536028" y="1236359"/>
            <a:ext cx="5097639" cy="870293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36028" y="2106652"/>
            <a:ext cx="5097639" cy="941338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36028" y="3047989"/>
            <a:ext cx="5097639" cy="594997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36028" y="3642986"/>
            <a:ext cx="5097639" cy="594997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36028" y="4237983"/>
            <a:ext cx="5097639" cy="594997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36028" y="4832980"/>
            <a:ext cx="5097639" cy="594997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36028" y="5427977"/>
            <a:ext cx="5097639" cy="594997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2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536028" y="2106652"/>
            <a:ext cx="5097639" cy="941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36028" y="3047989"/>
            <a:ext cx="5097639" cy="594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36028" y="3642986"/>
            <a:ext cx="5097639" cy="594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36028" y="4237983"/>
            <a:ext cx="5097639" cy="594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36028" y="4832980"/>
            <a:ext cx="5097639" cy="594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36028" y="5427977"/>
            <a:ext cx="5097639" cy="59499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6028" y="1236359"/>
            <a:ext cx="5097639" cy="87029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views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31237" y="1130539"/>
            <a:ext cx="50210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Create knowledge in the science of health across the life span and foster a strong culture of research</a:t>
            </a:r>
          </a:p>
          <a:p>
            <a:r>
              <a:rPr lang="en-US" sz="2000" dirty="0" smtClean="0"/>
              <a:t>Strengthen research knowledge translation and implementation to achieve health benefits for individuals and populations</a:t>
            </a:r>
          </a:p>
          <a:p>
            <a:r>
              <a:rPr lang="en-US" sz="2000" dirty="0" smtClean="0"/>
              <a:t>Excel as a destination of choice for exceptional education and learning</a:t>
            </a:r>
          </a:p>
          <a:p>
            <a:r>
              <a:rPr lang="en-US" sz="2000" dirty="0" smtClean="0"/>
              <a:t>Strengthen and develop sustainable regional and international partnerships and networks</a:t>
            </a:r>
          </a:p>
          <a:p>
            <a:r>
              <a:rPr lang="en-US" sz="2000" dirty="0" smtClean="0"/>
              <a:t>Foster the growth and success of faculty and staff</a:t>
            </a:r>
          </a:p>
          <a:p>
            <a:r>
              <a:rPr lang="en-US" sz="2000" dirty="0" smtClean="0"/>
              <a:t>Enhance communications, marketing and engagement for greater impact</a:t>
            </a:r>
          </a:p>
          <a:p>
            <a:r>
              <a:rPr lang="en-US" sz="2000" dirty="0" smtClean="0"/>
              <a:t>Be fiscally responsible, supporting the vision and mission of the School</a:t>
            </a:r>
            <a:endParaRPr lang="en-US" sz="2000" dirty="0"/>
          </a:p>
        </p:txBody>
      </p:sp>
      <p:pic>
        <p:nvPicPr>
          <p:cNvPr id="13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9" r="1918"/>
          <a:stretch/>
        </p:blipFill>
        <p:spPr>
          <a:xfrm>
            <a:off x="457200" y="1464167"/>
            <a:ext cx="2986977" cy="3926323"/>
          </a:xfrm>
        </p:spPr>
      </p:pic>
    </p:spTree>
    <p:extLst>
      <p:ext uri="{BB962C8B-B14F-4D97-AF65-F5344CB8AC3E}">
        <p14:creationId xmlns:p14="http://schemas.microsoft.com/office/powerpoint/2010/main" val="30819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Biomedical Science in not Rocket Science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8653" b="-1865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57577" y="6217850"/>
            <a:ext cx="82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XKCD.com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7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MG_339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2" b="7922"/>
          <a:stretch>
            <a:fillRect/>
          </a:stretch>
        </p:blipFill>
        <p:spPr>
          <a:xfrm>
            <a:off x="321125" y="3458768"/>
            <a:ext cx="4590322" cy="28975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educational roots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7" name="Picture 6" descr="IMG_339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11174" b="11335"/>
          <a:stretch/>
        </p:blipFill>
        <p:spPr>
          <a:xfrm>
            <a:off x="4070930" y="1224743"/>
            <a:ext cx="4615870" cy="27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dirty="0" smtClean="0"/>
              <a:t>the funding landscape?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11" name="Content Placeholder 10" descr="Biochem_vs_CIH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10" r="-292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891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Purity is not that important–results are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5325" r="-2532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57577" y="6217850"/>
            <a:ext cx="82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XKCD.com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25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Departmental research </a:t>
            </a:r>
            <a:r>
              <a:rPr lang="en-US" dirty="0" smtClean="0"/>
              <a:t>connectivity </a:t>
            </a:r>
            <a:r>
              <a:rPr lang="en-US" dirty="0" smtClean="0"/>
              <a:t>(PubMed)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38706" y="1003501"/>
            <a:ext cx="106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least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91414" y="1104839"/>
            <a:ext cx="46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36730" y="2914171"/>
            <a:ext cx="46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 2</a:t>
            </a:r>
            <a:endParaRPr lang="en-US" dirty="0"/>
          </a:p>
        </p:txBody>
      </p:sp>
      <p:pic>
        <p:nvPicPr>
          <p:cNvPr id="13" name="Picture 12" descr="pis-only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03501"/>
            <a:ext cx="2880000" cy="2880000"/>
          </a:xfrm>
          <a:prstGeom prst="rect">
            <a:avLst/>
          </a:prstGeom>
        </p:spPr>
      </p:pic>
      <p:pic>
        <p:nvPicPr>
          <p:cNvPr id="15" name="Picture 14" descr="pis-only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41" y="1003501"/>
            <a:ext cx="2880000" cy="2880000"/>
          </a:xfrm>
          <a:prstGeom prst="rect">
            <a:avLst/>
          </a:prstGeom>
        </p:spPr>
      </p:pic>
      <p:pic>
        <p:nvPicPr>
          <p:cNvPr id="16" name="Picture 15" descr="pis-only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10169"/>
            <a:ext cx="2880000" cy="288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94582" y="1944839"/>
            <a:ext cx="79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 . . . . .     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64693" y="2544839"/>
            <a:ext cx="795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 . . . . .</a:t>
            </a:r>
          </a:p>
          <a:p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. . . .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3007" y="4757525"/>
            <a:ext cx="795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 . . . . .</a:t>
            </a:r>
          </a:p>
          <a:p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. . . . . . </a:t>
            </a:r>
          </a:p>
          <a:p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. .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9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is-only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03501"/>
            <a:ext cx="2880000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Departmental research </a:t>
            </a:r>
            <a:r>
              <a:rPr lang="en-US" dirty="0" smtClean="0"/>
              <a:t>connectivity </a:t>
            </a:r>
            <a:r>
              <a:rPr lang="en-US" dirty="0" smtClean="0"/>
              <a:t>(PubMed)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38706" y="1003501"/>
            <a:ext cx="106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least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1414" y="1104839"/>
            <a:ext cx="46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36730" y="2914171"/>
            <a:ext cx="46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 2</a:t>
            </a:r>
            <a:endParaRPr lang="en-US" dirty="0"/>
          </a:p>
        </p:txBody>
      </p:sp>
      <p:pic>
        <p:nvPicPr>
          <p:cNvPr id="15" name="Picture 14" descr="pis-only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41" y="1003501"/>
            <a:ext cx="2880000" cy="2880000"/>
          </a:xfrm>
          <a:prstGeom prst="rect">
            <a:avLst/>
          </a:prstGeom>
        </p:spPr>
      </p:pic>
      <p:pic>
        <p:nvPicPr>
          <p:cNvPr id="16" name="Picture 15" descr="pis-only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10169"/>
            <a:ext cx="2880000" cy="2880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36730" y="3936787"/>
            <a:ext cx="656025" cy="266417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4582" y="1944839"/>
            <a:ext cx="79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 . . . . .     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4693" y="2544839"/>
            <a:ext cx="795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 . . . . .</a:t>
            </a:r>
          </a:p>
          <a:p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. . . .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3007" y="4757525"/>
            <a:ext cx="795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 . . . . .</a:t>
            </a:r>
          </a:p>
          <a:p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. . . . . . </a:t>
            </a:r>
          </a:p>
          <a:p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. .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4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</a:t>
            </a:r>
            <a:r>
              <a:rPr lang="en-US" smtClean="0"/>
              <a:t>who doesn't </a:t>
            </a:r>
            <a:r>
              <a:rPr lang="en-US" dirty="0" smtClean="0"/>
              <a:t>do Biochemistry?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Anatomy and Cell Biology</a:t>
            </a:r>
          </a:p>
          <a:p>
            <a:pPr lvl="1"/>
            <a:r>
              <a:rPr lang="en-US" sz="1200" dirty="0"/>
              <a:t>Aberrant Cx43 expression and </a:t>
            </a:r>
            <a:r>
              <a:rPr lang="en-US" sz="1200" dirty="0" err="1" smtClean="0"/>
              <a:t>mislocalization</a:t>
            </a:r>
            <a:r>
              <a:rPr lang="en-US" sz="1200" dirty="0" smtClean="0"/>
              <a:t> </a:t>
            </a:r>
            <a:r>
              <a:rPr lang="mr-IN" sz="1200" dirty="0" smtClean="0"/>
              <a:t>…</a:t>
            </a:r>
            <a:endParaRPr lang="en-CA" sz="1200" dirty="0" smtClean="0"/>
          </a:p>
          <a:p>
            <a:pPr lvl="1"/>
            <a:r>
              <a:rPr lang="en-CA" sz="1200" dirty="0"/>
              <a:t>Protein structure and import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r>
              <a:rPr lang="en-US" dirty="0" smtClean="0"/>
              <a:t>Physiology and Pharmacology</a:t>
            </a:r>
          </a:p>
          <a:p>
            <a:pPr lvl="1"/>
            <a:r>
              <a:rPr lang="en-US" sz="1200" dirty="0"/>
              <a:t>Functional Characterization of Novel Atrial Fibrillation-Linked GJA5 (Cx40) </a:t>
            </a:r>
            <a:r>
              <a:rPr lang="en-US" sz="1200" dirty="0" smtClean="0"/>
              <a:t>Mutants </a:t>
            </a:r>
            <a:r>
              <a:rPr lang="mr-IN" sz="1200" dirty="0" smtClean="0"/>
              <a:t>…</a:t>
            </a:r>
            <a:endParaRPr lang="en-CA" sz="1200" dirty="0" smtClean="0"/>
          </a:p>
          <a:p>
            <a:pPr lvl="1"/>
            <a:r>
              <a:rPr lang="en-CA" sz="1200" dirty="0"/>
              <a:t> A switch in G protein coupling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r>
              <a:rPr lang="en-US" dirty="0" smtClean="0"/>
              <a:t>Pathology and Lab Medicine</a:t>
            </a:r>
          </a:p>
          <a:p>
            <a:pPr lvl="1"/>
            <a:r>
              <a:rPr lang="en-US" sz="1200" dirty="0"/>
              <a:t>Diagnosing multiple genetic diseases in families by whole </a:t>
            </a:r>
            <a:r>
              <a:rPr lang="en-US" sz="1200" dirty="0" err="1"/>
              <a:t>exome</a:t>
            </a:r>
            <a:r>
              <a:rPr lang="en-US" sz="1200" dirty="0"/>
              <a:t> </a:t>
            </a:r>
            <a:r>
              <a:rPr lang="en-US" sz="1200" dirty="0" smtClean="0"/>
              <a:t>sequencing </a:t>
            </a:r>
          </a:p>
          <a:p>
            <a:pPr lvl="1"/>
            <a:r>
              <a:rPr lang="en-US" sz="1200" dirty="0"/>
              <a:t>Improving the translation of novel biomarkers to clinical practice: The story of </a:t>
            </a:r>
            <a:r>
              <a:rPr lang="en-US" sz="1200" dirty="0" err="1"/>
              <a:t>cystatin</a:t>
            </a:r>
            <a:r>
              <a:rPr lang="en-US" sz="1200" dirty="0"/>
              <a:t> C implementation in Canada</a:t>
            </a:r>
            <a:endParaRPr lang="en-US" sz="1200" dirty="0" smtClean="0"/>
          </a:p>
          <a:p>
            <a:r>
              <a:rPr lang="en-US" dirty="0" smtClean="0"/>
              <a:t>Microbiology and Immunology</a:t>
            </a:r>
          </a:p>
          <a:p>
            <a:pPr lvl="1"/>
            <a:r>
              <a:rPr lang="en-US" sz="1200" dirty="0"/>
              <a:t>A Highly Conserved Residue in HIV-1 </a:t>
            </a:r>
            <a:r>
              <a:rPr lang="en-US" sz="1200" dirty="0" err="1"/>
              <a:t>Nef</a:t>
            </a:r>
            <a:r>
              <a:rPr lang="en-US" sz="1200" dirty="0"/>
              <a:t> Alpha Helix 2 Modulates Protein Expression</a:t>
            </a:r>
            <a:r>
              <a:rPr lang="en-US" sz="1200" dirty="0" smtClean="0"/>
              <a:t>.</a:t>
            </a:r>
          </a:p>
          <a:p>
            <a:pPr lvl="1"/>
            <a:r>
              <a:rPr lang="en-US" sz="1200" dirty="0"/>
              <a:t>Involvement of </a:t>
            </a:r>
            <a:r>
              <a:rPr lang="en-US" sz="1200" dirty="0" err="1"/>
              <a:t>reductases</a:t>
            </a:r>
            <a:r>
              <a:rPr lang="en-US" sz="1200" dirty="0"/>
              <a:t> </a:t>
            </a:r>
            <a:r>
              <a:rPr lang="en-US" sz="1200" dirty="0" err="1"/>
              <a:t>IruO</a:t>
            </a:r>
            <a:r>
              <a:rPr lang="en-US" sz="1200" dirty="0"/>
              <a:t> and </a:t>
            </a:r>
            <a:r>
              <a:rPr lang="en-US" sz="1200" dirty="0" err="1"/>
              <a:t>NtrA</a:t>
            </a:r>
            <a:r>
              <a:rPr lang="en-US" sz="1200" dirty="0"/>
              <a:t> in iron acquisition </a:t>
            </a:r>
            <a:r>
              <a:rPr lang="mr-IN" sz="1200" dirty="0" smtClean="0"/>
              <a:t>…</a:t>
            </a: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9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62318"/>
            <a:ext cx="6288715" cy="3709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Biomedical science is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Picture 5" descr="Macintosh HD:Users:ggloor:Documents:0_techrep_blog:unholy_trinity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790" y="3718569"/>
            <a:ext cx="2874010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58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Biochemistry </a:t>
            </a:r>
            <a:r>
              <a:rPr lang="en-US" dirty="0" smtClean="0"/>
              <a:t>has always evolved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that molecule?</a:t>
            </a:r>
          </a:p>
          <a:p>
            <a:r>
              <a:rPr lang="en-US" dirty="0" smtClean="0"/>
              <a:t>This is my </a:t>
            </a:r>
            <a:r>
              <a:rPr lang="en-US" dirty="0" smtClean="0"/>
              <a:t>molecule</a:t>
            </a:r>
            <a:endParaRPr lang="en-US" dirty="0" smtClean="0"/>
          </a:p>
          <a:p>
            <a:r>
              <a:rPr lang="en-US" dirty="0" smtClean="0"/>
              <a:t>My molecule is the COU</a:t>
            </a:r>
          </a:p>
          <a:p>
            <a:r>
              <a:rPr lang="en-US" dirty="0" smtClean="0"/>
              <a:t>My molecule changes your molecule</a:t>
            </a:r>
          </a:p>
          <a:p>
            <a:r>
              <a:rPr lang="en-US" dirty="0" smtClean="0"/>
              <a:t>Our molecules </a:t>
            </a:r>
            <a:r>
              <a:rPr lang="en-US" dirty="0" smtClean="0"/>
              <a:t>work together</a:t>
            </a:r>
            <a:endParaRPr lang="en-US" dirty="0" smtClean="0"/>
          </a:p>
          <a:p>
            <a:r>
              <a:rPr lang="en-US" dirty="0" smtClean="0"/>
              <a:t>We can predict emergent properties from our molecules</a:t>
            </a:r>
          </a:p>
          <a:p>
            <a:r>
              <a:rPr lang="en-US" dirty="0" smtClean="0"/>
              <a:t>We can model a cell or even </a:t>
            </a:r>
            <a:r>
              <a:rPr lang="en-US" dirty="0" smtClean="0"/>
              <a:t>ecosystem using available biochemical data</a:t>
            </a:r>
          </a:p>
          <a:p>
            <a:r>
              <a:rPr lang="en-US" dirty="0" smtClean="0"/>
              <a:t>We can build new cells and tissues with properties we want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Biochemistry in 20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Structure and Function will be important</a:t>
            </a:r>
          </a:p>
          <a:p>
            <a:pPr lvl="1"/>
            <a:r>
              <a:rPr lang="en-US" dirty="0" smtClean="0"/>
              <a:t>Likely high throughput</a:t>
            </a:r>
          </a:p>
          <a:p>
            <a:pPr lvl="1"/>
            <a:r>
              <a:rPr lang="en-US" dirty="0" smtClean="0"/>
              <a:t>Likely re-analysis</a:t>
            </a:r>
          </a:p>
          <a:p>
            <a:r>
              <a:rPr lang="en-US" dirty="0" smtClean="0"/>
              <a:t>Synthetic Biology will be a major force</a:t>
            </a:r>
          </a:p>
          <a:p>
            <a:pPr lvl="1"/>
            <a:r>
              <a:rPr lang="en-US" dirty="0" smtClean="0"/>
              <a:t>Molecular Biology is the tool</a:t>
            </a:r>
          </a:p>
          <a:p>
            <a:pPr lvl="1"/>
            <a:r>
              <a:rPr lang="en-US" dirty="0" smtClean="0"/>
              <a:t>Synthetic Biology is the application</a:t>
            </a:r>
          </a:p>
          <a:p>
            <a:pPr lvl="1"/>
            <a:r>
              <a:rPr lang="en-US" dirty="0" smtClean="0"/>
              <a:t>Predicting and understanding will be key</a:t>
            </a:r>
          </a:p>
          <a:p>
            <a:r>
              <a:rPr lang="en-US" dirty="0" smtClean="0"/>
              <a:t>Systems biology will fill the gap</a:t>
            </a:r>
          </a:p>
          <a:p>
            <a:pPr lvl="1"/>
            <a:r>
              <a:rPr lang="en-US" dirty="0" smtClean="0"/>
              <a:t>What is likely to happen given the inputs</a:t>
            </a:r>
          </a:p>
          <a:p>
            <a:pPr lvl="1"/>
            <a:r>
              <a:rPr lang="en-US" dirty="0" smtClean="0"/>
              <a:t>What did happen given the experiment</a:t>
            </a:r>
          </a:p>
          <a:p>
            <a:pPr lvl="1"/>
            <a:r>
              <a:rPr lang="en-US" dirty="0" smtClean="0"/>
              <a:t>What generalities can be gleaned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70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I see </a:t>
            </a:r>
            <a:r>
              <a:rPr lang="en-US" dirty="0" smtClean="0"/>
              <a:t>Systems </a:t>
            </a:r>
            <a:r>
              <a:rPr lang="en-US" dirty="0" smtClean="0"/>
              <a:t>Biology I see Biochemistry writ large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" b="-2535"/>
          <a:stretch/>
        </p:blipFill>
        <p:spPr>
          <a:xfrm>
            <a:off x="457200" y="923575"/>
            <a:ext cx="8229600" cy="33035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 smtClean="0"/>
              <a:t>Oct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83470" y="3774231"/>
            <a:ext cx="1118994" cy="11011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2854" y="4893180"/>
            <a:ext cx="140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Biochemistry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88090" y="1483051"/>
            <a:ext cx="0" cy="218461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2328" y="3784543"/>
            <a:ext cx="1134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Genetics</a:t>
            </a:r>
          </a:p>
          <a:p>
            <a:r>
              <a:rPr lang="en-US" dirty="0" smtClean="0"/>
              <a:t>Molecular</a:t>
            </a:r>
          </a:p>
          <a:p>
            <a:r>
              <a:rPr lang="en-US" dirty="0" smtClean="0"/>
              <a:t>Biology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493737" y="4138333"/>
            <a:ext cx="204261" cy="73708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44786" y="49198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Enzyme Kinetics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380031" y="4138333"/>
            <a:ext cx="248665" cy="1004932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84639" y="5143265"/>
            <a:ext cx="1676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Proteomics</a:t>
            </a:r>
          </a:p>
          <a:p>
            <a:r>
              <a:rPr lang="en-US" dirty="0" err="1" smtClean="0"/>
              <a:t>Transcriptomics</a:t>
            </a:r>
            <a:endParaRPr lang="en-US" dirty="0" smtClean="0"/>
          </a:p>
          <a:p>
            <a:r>
              <a:rPr lang="en-US" dirty="0" smtClean="0"/>
              <a:t>Metabolomics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912936" y="2078047"/>
            <a:ext cx="905853" cy="250431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78519" y="4690753"/>
            <a:ext cx="126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Biology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479517" y="2557598"/>
            <a:ext cx="1714015" cy="303714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02187" y="5435411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Biochemistry</a:t>
            </a:r>
          </a:p>
          <a:p>
            <a:r>
              <a:rPr lang="en-US" dirty="0" smtClean="0"/>
              <a:t>Molecular Biology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91664" y="6074045"/>
            <a:ext cx="6337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Modeling the multi-scale mechanisms of macromolecular resource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allocation Cur. Op. Micro. 2018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623" y="1581574"/>
            <a:ext cx="4555179" cy="3677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looks different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7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</p:spTree>
    <p:extLst>
      <p:ext uri="{BB962C8B-B14F-4D97-AF65-F5344CB8AC3E}">
        <p14:creationId xmlns:p14="http://schemas.microsoft.com/office/powerpoint/2010/main" val="386991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manifestations of the same thing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3942" r="-13942"/>
          <a:stretch>
            <a:fillRect/>
          </a:stretch>
        </p:blipFill>
        <p:spPr>
          <a:xfrm>
            <a:off x="1645920" y="1581574"/>
            <a:ext cx="5847985" cy="36914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3" name="Double Bracket 2"/>
          <p:cNvSpPr/>
          <p:nvPr/>
        </p:nvSpPr>
        <p:spPr>
          <a:xfrm>
            <a:off x="1442720" y="1422400"/>
            <a:ext cx="5770880" cy="4114800"/>
          </a:xfrm>
          <a:prstGeom prst="bracketPair">
            <a:avLst/>
          </a:prstGeom>
          <a:ln w="76200" cmpd="sng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5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real </a:t>
            </a:r>
            <a:r>
              <a:rPr lang="en-US" dirty="0" smtClean="0"/>
              <a:t>super </a:t>
            </a:r>
            <a:r>
              <a:rPr lang="en-US" dirty="0" smtClean="0"/>
              <a:t>contribution?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203" r="-220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4067" y="6143925"/>
            <a:ext cx="2459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SMBC-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comics.com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80000hours.org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39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sum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4373"/>
            <a:ext cx="4033296" cy="25153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great, truly great, you have to be the kind of person who makes the others around you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great.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1417638"/>
            <a:ext cx="32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3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UWO vision amended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6045" y="3282561"/>
            <a:ext cx="3510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Create a world-class research and scholarship culture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7632" y="3296461"/>
            <a:ext cx="353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Provide Canada's best education for tomorrow's global leaders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000183"/>
            <a:ext cx="3184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Engage alumni, community, institutional and international partners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06050" y="6000183"/>
            <a:ext cx="3358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Generate and invest new resources in support of excellence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l="2469" r="2469"/>
          <a:stretch>
            <a:fillRect/>
          </a:stretch>
        </p:blipFill>
        <p:spPr>
          <a:xfrm>
            <a:off x="457200" y="931334"/>
            <a:ext cx="3592944" cy="22680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2106"/>
          <a:stretch/>
        </p:blipFill>
        <p:spPr>
          <a:xfrm>
            <a:off x="457200" y="3792000"/>
            <a:ext cx="3592944" cy="226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49692"/>
          <a:stretch/>
        </p:blipFill>
        <p:spPr>
          <a:xfrm>
            <a:off x="5406049" y="1028461"/>
            <a:ext cx="3358071" cy="226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221"/>
          <a:stretch/>
        </p:blipFill>
        <p:spPr>
          <a:xfrm>
            <a:off x="5406050" y="3792000"/>
            <a:ext cx="3358070" cy="226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59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</a:t>
            </a:r>
            <a:r>
              <a:rPr lang="mr-IN" dirty="0" smtClean="0"/>
              <a:t>–</a:t>
            </a:r>
            <a:r>
              <a:rPr lang="en-US" dirty="0" smtClean="0"/>
              <a:t> Selection committee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0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536028" y="2106652"/>
            <a:ext cx="5097639" cy="9413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36028" y="3047989"/>
            <a:ext cx="5097639" cy="594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36028" y="3642986"/>
            <a:ext cx="5097639" cy="594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36028" y="4237983"/>
            <a:ext cx="5097639" cy="594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36028" y="4832980"/>
            <a:ext cx="5097639" cy="594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36028" y="5427977"/>
            <a:ext cx="5097639" cy="594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6028" y="1236359"/>
            <a:ext cx="5097639" cy="8702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 Biochemistry with </a:t>
            </a:r>
            <a:r>
              <a:rPr lang="en-US" dirty="0" err="1" smtClean="0"/>
              <a:t>Schulich</a:t>
            </a:r>
            <a:r>
              <a:rPr lang="en-US" dirty="0" smtClean="0"/>
              <a:t> and Western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31237" y="1130539"/>
            <a:ext cx="50210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Create knowledge in the science of health across the life span and foster a strong culture of research</a:t>
            </a:r>
          </a:p>
          <a:p>
            <a:r>
              <a:rPr lang="en-US" sz="2000" dirty="0" smtClean="0"/>
              <a:t>Strengthen research knowledge translation and implementation to achieve health benefits for individuals and populations</a:t>
            </a:r>
          </a:p>
          <a:p>
            <a:r>
              <a:rPr lang="en-US" sz="2000" dirty="0" smtClean="0"/>
              <a:t>Excel as a destination of choice for exceptional education and learning</a:t>
            </a:r>
          </a:p>
          <a:p>
            <a:r>
              <a:rPr lang="en-US" sz="2000" dirty="0" smtClean="0"/>
              <a:t>Strengthen and develop sustainable regional and international partnerships and networks</a:t>
            </a:r>
          </a:p>
          <a:p>
            <a:r>
              <a:rPr lang="en-US" sz="2000" dirty="0" smtClean="0"/>
              <a:t>Foster the growth and success of faculty and staff</a:t>
            </a:r>
          </a:p>
          <a:p>
            <a:r>
              <a:rPr lang="en-US" sz="2000" dirty="0" smtClean="0"/>
              <a:t>Enhance communications, marketing and engagement for greater impact</a:t>
            </a:r>
          </a:p>
          <a:p>
            <a:r>
              <a:rPr lang="en-US" sz="2000" dirty="0" smtClean="0"/>
              <a:t>Be fiscally responsible, supporting the vision and mission of the School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196037"/>
            <a:ext cx="2304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Recognize collaboration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3319820"/>
            <a:ext cx="1797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Become known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r>
              <a:rPr lang="en-US" dirty="0" smtClean="0"/>
              <a:t>science is social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9761" y="4781646"/>
            <a:ext cx="273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Every paper is a press release, tweet or blog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9761" y="4348705"/>
            <a:ext cx="277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Environment of mentorship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0" y="1407360"/>
            <a:ext cx="221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happens if we do</a:t>
            </a:r>
          </a:p>
          <a:p>
            <a:r>
              <a:rPr lang="en-US" dirty="0"/>
              <a:t>t</a:t>
            </a:r>
            <a:r>
              <a:rPr lang="en-US" dirty="0" smtClean="0"/>
              <a:t>he rest right</a:t>
            </a:r>
            <a:endParaRPr lang="en-US" dirty="0"/>
          </a:p>
        </p:txBody>
      </p:sp>
      <p:pic>
        <p:nvPicPr>
          <p:cNvPr id="2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4000"/>
          </a:blip>
          <a:srcRect l="1349" r="1918"/>
          <a:stretch/>
        </p:blipFill>
        <p:spPr>
          <a:xfrm>
            <a:off x="457200" y="1464167"/>
            <a:ext cx="2986977" cy="3926323"/>
          </a:xfrm>
        </p:spPr>
      </p:pic>
    </p:spTree>
    <p:extLst>
      <p:ext uri="{BB962C8B-B14F-4D97-AF65-F5344CB8AC3E}">
        <p14:creationId xmlns:p14="http://schemas.microsoft.com/office/powerpoint/2010/main" val="87785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collaboration outside traditional sources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11" name="Content Placeholder 10" descr="Biochem_vs_CIH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10" r="-292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617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must plan 20 years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Biochemistry will always be important</a:t>
            </a:r>
          </a:p>
          <a:p>
            <a:pPr lvl="1"/>
            <a:r>
              <a:rPr lang="en-US" dirty="0" smtClean="0"/>
              <a:t>It is the foundation from which order emerges</a:t>
            </a:r>
          </a:p>
          <a:p>
            <a:r>
              <a:rPr lang="en-US" dirty="0" smtClean="0"/>
              <a:t>Computers are not going away</a:t>
            </a:r>
          </a:p>
          <a:p>
            <a:pPr lvl="1"/>
            <a:r>
              <a:rPr lang="en-US" dirty="0" smtClean="0"/>
              <a:t>We need to reverse our disadvantage</a:t>
            </a:r>
          </a:p>
          <a:p>
            <a:r>
              <a:rPr lang="en-US" dirty="0" smtClean="0"/>
              <a:t>High throughput biology is not going away</a:t>
            </a:r>
          </a:p>
          <a:p>
            <a:pPr lvl="1"/>
            <a:r>
              <a:rPr lang="en-US" dirty="0" smtClean="0"/>
              <a:t>Robotics, microfluidics</a:t>
            </a:r>
          </a:p>
          <a:p>
            <a:pPr lvl="1"/>
            <a:r>
              <a:rPr lang="en-US" dirty="0" smtClean="0"/>
              <a:t>Instrumentation as a commodity</a:t>
            </a:r>
          </a:p>
          <a:p>
            <a:r>
              <a:rPr lang="en-US" dirty="0" smtClean="0"/>
              <a:t>Trends accelerate, they don’t dissipate</a:t>
            </a:r>
          </a:p>
          <a:p>
            <a:pPr lvl="1"/>
            <a:r>
              <a:rPr lang="en-US" dirty="0" smtClean="0"/>
              <a:t>There will be disruption</a:t>
            </a:r>
          </a:p>
          <a:p>
            <a:r>
              <a:rPr lang="en-US" dirty="0" smtClean="0"/>
              <a:t>We cannot compete without commitment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5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must plan 20 years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and Function will be important</a:t>
            </a:r>
          </a:p>
          <a:p>
            <a:pPr lvl="1"/>
            <a:r>
              <a:rPr lang="en-US" dirty="0" smtClean="0"/>
              <a:t>New platforms</a:t>
            </a:r>
          </a:p>
          <a:p>
            <a:r>
              <a:rPr lang="en-US" dirty="0" smtClean="0"/>
              <a:t>Synthetic Biology will be a major force</a:t>
            </a:r>
          </a:p>
          <a:p>
            <a:pPr lvl="1"/>
            <a:r>
              <a:rPr lang="en-US" dirty="0" smtClean="0"/>
              <a:t>This will just get easier</a:t>
            </a:r>
          </a:p>
          <a:p>
            <a:r>
              <a:rPr lang="en-US" dirty="0" smtClean="0"/>
              <a:t>Systems biology will fill the gap</a:t>
            </a:r>
          </a:p>
          <a:p>
            <a:pPr lvl="1"/>
            <a:r>
              <a:rPr lang="en-US" dirty="0" smtClean="0"/>
              <a:t>Computers will get faster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0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Draft </a:t>
            </a:r>
            <a:r>
              <a:rPr lang="en-US" dirty="0" smtClean="0"/>
              <a:t>Teaching Plan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4505" y="3222203"/>
            <a:ext cx="3146375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Embed new hire(s) within the departments: change the culture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Support new hire(s) with sufficient startup money to compete globally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Build a community across </a:t>
            </a:r>
            <a:r>
              <a:rPr lang="en-US" dirty="0" err="1" smtClean="0"/>
              <a:t>Schulich</a:t>
            </a:r>
            <a:r>
              <a:rPr lang="en-US" dirty="0" smtClean="0"/>
              <a:t> and Science Faculties</a:t>
            </a:r>
          </a:p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54650" y="2145035"/>
            <a:ext cx="2508027" cy="9422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Enhance computational competence in experimental design &amp; analysis   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5508824" y="2140857"/>
            <a:ext cx="2359426" cy="9422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Tri-Council, Genome Canada, Gates, CFI, WHO, SPOR, Industry 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396735" y="1494526"/>
            <a:ext cx="2428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Transform Graduate Education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4505" y="1500594"/>
            <a:ext cx="280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Enable Leadership in Post-Genomic Research </a:t>
            </a:r>
          </a:p>
        </p:txBody>
      </p:sp>
      <p:pic>
        <p:nvPicPr>
          <p:cNvPr id="3" name="Picture 2" descr="common_pro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98" y="3285876"/>
            <a:ext cx="4137555" cy="302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6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1728556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8" y="4703491"/>
            <a:ext cx="3690406" cy="980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7898" y="5891390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20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1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real </a:t>
            </a:r>
            <a:r>
              <a:rPr lang="en-US" dirty="0" smtClean="0"/>
              <a:t>super </a:t>
            </a:r>
            <a:r>
              <a:rPr lang="en-US" dirty="0" smtClean="0"/>
              <a:t>contribution?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203" r="-2203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4067" y="6143925"/>
            <a:ext cx="2459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SMBC-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comics.com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80000hours.org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62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 smtClean="0"/>
              <a:t>Oct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1728556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54748" y="4703491"/>
            <a:ext cx="3690406" cy="980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76" y="4764972"/>
            <a:ext cx="3704048" cy="9191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23372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3064" y="5891390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32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27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1728556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54748" y="4703491"/>
            <a:ext cx="3690406" cy="980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1272176" y="4764972"/>
            <a:ext cx="3704048" cy="9191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23372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56" y="4764972"/>
            <a:ext cx="3679093" cy="11870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962307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3653" y="5894979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386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05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1728556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54748" y="4703491"/>
            <a:ext cx="3690406" cy="980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1272176" y="4764972"/>
            <a:ext cx="3704048" cy="9191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23372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728556" y="4764972"/>
            <a:ext cx="3679093" cy="11870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962307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7340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9662" y="4764972"/>
            <a:ext cx="3739324" cy="7708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54748" y="5903860"/>
            <a:ext cx="41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501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Been institutionalized ever since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Oct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Biochem Vision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9765" t="13082" r="-19765" b="14488"/>
          <a:stretch/>
        </p:blipFill>
        <p:spPr>
          <a:xfrm>
            <a:off x="457200" y="822477"/>
            <a:ext cx="8229600" cy="3762641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1728556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54748" y="4703491"/>
            <a:ext cx="3690406" cy="980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1272176" y="4764972"/>
            <a:ext cx="3704048" cy="9191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23372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728556" y="4764972"/>
            <a:ext cx="3679093" cy="11870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962307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73402" y="3480442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869662" y="4764972"/>
            <a:ext cx="3739324" cy="7708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089" y="4764972"/>
            <a:ext cx="3692289" cy="91013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13746" y="3479527"/>
            <a:ext cx="0" cy="110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04419" y="5946686"/>
            <a:ext cx="26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5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23116</TotalTime>
  <Words>1958</Words>
  <Application>Microsoft Macintosh PowerPoint</Application>
  <PresentationFormat>On-screen Show (4:3)</PresentationFormat>
  <Paragraphs>350</Paragraphs>
  <Slides>50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Biochemistry is now ubiquitous: time to transition from reductionism to holism?</vt:lpstr>
      <vt:lpstr>Outline</vt:lpstr>
      <vt:lpstr>My educational roots</vt:lpstr>
      <vt:lpstr>Been institutionalized ever since</vt:lpstr>
      <vt:lpstr>Been institutionalized ever since</vt:lpstr>
      <vt:lpstr>Been institutionalized ever since</vt:lpstr>
      <vt:lpstr>Been institutionalized ever since</vt:lpstr>
      <vt:lpstr>Been institutionalized ever since</vt:lpstr>
      <vt:lpstr>Been institutionalized ever since</vt:lpstr>
      <vt:lpstr>Been institutionalized ever since</vt:lpstr>
      <vt:lpstr>Been institutionalized ever since</vt:lpstr>
      <vt:lpstr>Been institutionalized ever since</vt:lpstr>
      <vt:lpstr>Been institutionalized ever since</vt:lpstr>
      <vt:lpstr>Been institutionalized ever since</vt:lpstr>
      <vt:lpstr>Been institutionalized ever since</vt:lpstr>
      <vt:lpstr>What I’ve worked on</vt:lpstr>
      <vt:lpstr>Who I’ve worked with</vt:lpstr>
      <vt:lpstr>Summary of service and accomplishments</vt:lpstr>
      <vt:lpstr>My projects in one slide</vt:lpstr>
      <vt:lpstr>The landscape</vt:lpstr>
      <vt:lpstr>Landscape: Priorities</vt:lpstr>
      <vt:lpstr>Local Landscape</vt:lpstr>
      <vt:lpstr>Shulich Optimizing Life-Long Health 2011-2021</vt:lpstr>
      <vt:lpstr>Biochemistry Department Mission</vt:lpstr>
      <vt:lpstr>Align our priorities with those of our Institution</vt:lpstr>
      <vt:lpstr>How well do we align?</vt:lpstr>
      <vt:lpstr>How well do we align?</vt:lpstr>
      <vt:lpstr>My views</vt:lpstr>
      <vt:lpstr>Biomedical Science in not Rocket Science</vt:lpstr>
      <vt:lpstr>What about the funding landscape?</vt:lpstr>
      <vt:lpstr>Purity is not that important–results are</vt:lpstr>
      <vt:lpstr>Departmental research connectivity (PubMed)</vt:lpstr>
      <vt:lpstr>Departmental research connectivity (PubMed)</vt:lpstr>
      <vt:lpstr>But who doesn't do Biochemistry?</vt:lpstr>
      <vt:lpstr>Biomedical science is …</vt:lpstr>
      <vt:lpstr>Biochemistry has always evolved</vt:lpstr>
      <vt:lpstr>Biochemistry in 20 years</vt:lpstr>
      <vt:lpstr>When I see Systems Biology I see Biochemistry writ large …</vt:lpstr>
      <vt:lpstr>What looks different</vt:lpstr>
      <vt:lpstr>Are manifestations of the same thing</vt:lpstr>
      <vt:lpstr>What makes a real super contribution? </vt:lpstr>
      <vt:lpstr>To sum up</vt:lpstr>
      <vt:lpstr>UWO vision amended</vt:lpstr>
      <vt:lpstr>Vision – Selection committee</vt:lpstr>
      <vt:lpstr>Align Biochemistry with Schulich and Western</vt:lpstr>
      <vt:lpstr>Focus on collaboration outside traditional sources</vt:lpstr>
      <vt:lpstr>We must plan 20 years ahead</vt:lpstr>
      <vt:lpstr>We must plan 20 years ahead</vt:lpstr>
      <vt:lpstr>Draft Teaching Plan</vt:lpstr>
      <vt:lpstr>What makes a real super contribution? </vt:lpstr>
    </vt:vector>
  </TitlesOfParts>
  <Company>UWO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into the metatranscriptome and metabolome of the vaginal microbiome</dc:title>
  <dc:creator>Greg Gloor</dc:creator>
  <cp:lastModifiedBy>Greg Gloor</cp:lastModifiedBy>
  <cp:revision>406</cp:revision>
  <dcterms:created xsi:type="dcterms:W3CDTF">2016-05-10T15:50:17Z</dcterms:created>
  <dcterms:modified xsi:type="dcterms:W3CDTF">2018-10-26T12:38:18Z</dcterms:modified>
</cp:coreProperties>
</file>